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74" r:id="rId3"/>
    <p:sldId id="263" r:id="rId4"/>
    <p:sldId id="279" r:id="rId5"/>
    <p:sldId id="284" r:id="rId6"/>
    <p:sldId id="281" r:id="rId7"/>
    <p:sldId id="276" r:id="rId8"/>
    <p:sldId id="289" r:id="rId9"/>
    <p:sldId id="277" r:id="rId10"/>
    <p:sldId id="267" r:id="rId11"/>
    <p:sldId id="286" r:id="rId12"/>
    <p:sldId id="283" r:id="rId13"/>
    <p:sldId id="285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552" autoAdjust="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3A8B3B-BE91-4F31-83CD-BDF305E0FED4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278DA7-1C80-4A20-82FA-1FDCFC2C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7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39E0-2AFA-474D-8FD7-BE530BA31A3D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20-1E55-4ADF-981C-FE3DF2D13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EDDD-D380-46D1-8144-1F8C2C3C4D05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2B25-41DB-4B62-88DA-5BE3EFB6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CBA6-A7F8-435E-A41D-7287F417D3B1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1EC5-5C4F-4D63-90E2-4CC415BFD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2094-DAE6-4777-A1A1-B3BF8B0B4B9B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8CD9-E40F-4C90-969A-8A2D5737C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180B-3BC8-41CD-A18F-109B106245FB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E50-7766-470B-A9B4-705382C3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39C5-DC2C-4995-B1DA-B39FE5CC22C4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CAAA-1234-4455-9A60-EA61F79A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DCF2F-145C-45F4-8588-65B1E44466ED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F61FF-B0FD-4A8B-8C6F-D4D30320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2298" y="47317"/>
            <a:ext cx="1050115" cy="9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75" y="4267314"/>
            <a:ext cx="62436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2"/>
          <p:cNvSpPr txBox="1">
            <a:spLocks/>
          </p:cNvSpPr>
          <p:nvPr/>
        </p:nvSpPr>
        <p:spPr bwMode="auto">
          <a:xfrm>
            <a:off x="625475" y="3644900"/>
            <a:ext cx="5602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79388" y="6453188"/>
            <a:ext cx="39465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32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г. Воронеж,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081" name="Рисунок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2050" y="87113"/>
            <a:ext cx="740248" cy="8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2"/>
          <p:cNvSpPr/>
          <p:nvPr/>
        </p:nvSpPr>
        <p:spPr>
          <a:xfrm>
            <a:off x="5270242" y="3195994"/>
            <a:ext cx="3347113" cy="150194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Заказчик проекта:</a:t>
            </a:r>
            <a:endParaRPr lang="ru-RU" sz="1600" b="1" spc="-1" dirty="0">
              <a:solidFill>
                <a:srgbClr val="00206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Сергеева О.В. - </a:t>
            </a:r>
            <a:r>
              <a:rPr lang="ru-RU" sz="1600" spc="-1" dirty="0" smtClean="0">
                <a:solidFill>
                  <a:srgbClr val="002060"/>
                </a:solidFill>
                <a:latin typeface="Times New Roman"/>
              </a:rPr>
              <a:t>министр </a:t>
            </a:r>
            <a:r>
              <a:rPr lang="ru-RU" sz="1600" spc="-1" dirty="0">
                <a:solidFill>
                  <a:srgbClr val="002060"/>
                </a:solidFill>
                <a:latin typeface="Times New Roman"/>
              </a:rPr>
              <a:t>социальной защиты Воронежской области</a:t>
            </a:r>
            <a:endParaRPr lang="ru-RU" sz="1600" spc="-1" dirty="0"/>
          </a:p>
        </p:txBody>
      </p:sp>
      <p:sp>
        <p:nvSpPr>
          <p:cNvPr id="12" name="CustomShape 4"/>
          <p:cNvSpPr/>
          <p:nvPr/>
        </p:nvSpPr>
        <p:spPr>
          <a:xfrm>
            <a:off x="755577" y="3201988"/>
            <a:ext cx="4032447" cy="14959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Руководитель проекта:</a:t>
            </a:r>
            <a:endParaRPr lang="ru-RU" sz="1600" spc="-1" dirty="0"/>
          </a:p>
          <a:p>
            <a:r>
              <a:rPr lang="ru-RU" sz="1600" b="1" spc="-1" dirty="0" smtClean="0">
                <a:solidFill>
                  <a:srgbClr val="002060"/>
                </a:solidFill>
                <a:latin typeface="Times New Roman"/>
              </a:rPr>
              <a:t>Гринева И.А. </a:t>
            </a: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– </a:t>
            </a:r>
            <a:r>
              <a:rPr lang="ru-RU" altLang="ru-RU" sz="1600" spc="-1" dirty="0">
                <a:solidFill>
                  <a:srgbClr val="002060"/>
                </a:solidFill>
                <a:latin typeface="Times New Roman"/>
              </a:rPr>
              <a:t>директор </a:t>
            </a:r>
          </a:p>
          <a:p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БУ </a:t>
            </a:r>
            <a:r>
              <a:rPr lang="ru-RU" altLang="ru-RU" sz="1600" spc="-1" dirty="0">
                <a:solidFill>
                  <a:srgbClr val="002060"/>
                </a:solidFill>
                <a:latin typeface="Times New Roman"/>
              </a:rPr>
              <a:t>ВО </a:t>
            </a:r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«ЦКРИ «Семь Ступеней»»</a:t>
            </a:r>
            <a:endParaRPr lang="ru-RU" altLang="ru-RU" sz="1600" spc="-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813205" y="1124744"/>
            <a:ext cx="7992888" cy="95648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2060"/>
                </a:solidFill>
                <a:latin typeface="Times New Roman"/>
              </a:rPr>
              <a:t>Проект </a:t>
            </a:r>
            <a:r>
              <a:rPr lang="ru-RU" sz="2000" b="1" spc="-1" dirty="0" smtClean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2000" b="1" spc="-1" dirty="0">
                <a:solidFill>
                  <a:srgbClr val="002060"/>
                </a:solidFill>
                <a:latin typeface="Times New Roman"/>
              </a:rPr>
              <a:t>Оптимизация процесса взаимодействия между структурными подразделениями БУ ВО «ЦКРИ «Семь Ступеней» при составлении плана получения услуг инвалидам</a:t>
            </a:r>
            <a:r>
              <a:rPr lang="ru-RU" sz="2000" b="1" spc="-1" dirty="0" smtClean="0">
                <a:solidFill>
                  <a:srgbClr val="002060"/>
                </a:solidFill>
                <a:latin typeface="Times New Roman"/>
              </a:rPr>
              <a:t>»</a:t>
            </a:r>
            <a:endParaRPr lang="ru-RU" sz="2000" b="1" spc="-1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937431" cy="9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6"/>
          <p:cNvSpPr/>
          <p:nvPr/>
        </p:nvSpPr>
        <p:spPr>
          <a:xfrm>
            <a:off x="744919" y="2286869"/>
            <a:ext cx="7931223" cy="7674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/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Цель – сокращение времени </a:t>
            </a:r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взаимодействия </a:t>
            </a:r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между отделениями при составлении плана получения услуг</a:t>
            </a:r>
          </a:p>
        </p:txBody>
      </p:sp>
      <p:sp>
        <p:nvSpPr>
          <p:cNvPr id="16" name="CustomShape 2"/>
          <p:cNvSpPr/>
          <p:nvPr/>
        </p:nvSpPr>
        <p:spPr>
          <a:xfrm>
            <a:off x="755576" y="4845620"/>
            <a:ext cx="4032447" cy="1450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Потребитель:</a:t>
            </a:r>
            <a:endParaRPr lang="ru-RU" sz="1600" b="1" spc="-1" dirty="0">
              <a:solidFill>
                <a:srgbClr val="00206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 smtClean="0">
                <a:solidFill>
                  <a:srgbClr val="002060"/>
                </a:solidFill>
                <a:latin typeface="Times New Roman"/>
              </a:rPr>
              <a:t>Получатели услуг, сотрудники учреждения</a:t>
            </a:r>
            <a:endParaRPr lang="ru-RU" sz="1600" spc="-1" dirty="0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1133475" y="263525"/>
            <a:ext cx="6677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565" y="115963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6861" y="166763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79389" y="871537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Номер слайда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472238"/>
            <a:ext cx="2057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1EDD7DB-808B-42F3-B0B2-EEA3C7095F8F}" type="slidenum">
              <a:rPr lang="ru-RU" altLang="ru-RU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490" y="1000108"/>
            <a:ext cx="3168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Организация взаимодействия между отделениями	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53E8331-AF46-4E4B-8B31-3DD14FB944D4}"/>
              </a:ext>
            </a:extLst>
          </p:cNvPr>
          <p:cNvSpPr/>
          <p:nvPr/>
        </p:nvSpPr>
        <p:spPr>
          <a:xfrm>
            <a:off x="1979141" y="19980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достижению целевого состояния проекта</a:t>
            </a:r>
            <a:endParaRPr lang="ru-RU" dirty="0"/>
          </a:p>
        </p:txBody>
      </p:sp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CB667DB8-1E83-4682-B4A3-6D4941B7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23928" y="878805"/>
            <a:ext cx="4865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Установка регламента взаимодействия между </a:t>
            </a:r>
            <a:r>
              <a:rPr lang="ru-RU" sz="2000" dirty="0" smtClean="0"/>
              <a:t>отделениями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17353" r="43571" b="4174"/>
          <a:stretch/>
        </p:blipFill>
        <p:spPr bwMode="auto">
          <a:xfrm>
            <a:off x="323528" y="2184922"/>
            <a:ext cx="2874947" cy="45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0" t="17354" r="43651" b="10265"/>
          <a:stretch/>
        </p:blipFill>
        <p:spPr bwMode="auto">
          <a:xfrm>
            <a:off x="3156684" y="1844824"/>
            <a:ext cx="3003185" cy="44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 t="16667" r="42857" b="38610"/>
          <a:stretch/>
        </p:blipFill>
        <p:spPr bwMode="auto">
          <a:xfrm>
            <a:off x="6262343" y="1894468"/>
            <a:ext cx="2547976" cy="23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1133475" y="263525"/>
            <a:ext cx="6677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565" y="115963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6861" y="166763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79389" y="871537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Номер слайда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472238"/>
            <a:ext cx="2057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1EDD7DB-808B-42F3-B0B2-EEA3C7095F8F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901169"/>
            <a:ext cx="50041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 Создание общедоступной </a:t>
            </a:r>
            <a:r>
              <a:rPr lang="ru-RU" sz="2000" dirty="0"/>
              <a:t>для всех специалистов электронной папки для обмена информацией между отделениями	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53E8331-AF46-4E4B-8B31-3DD14FB944D4}"/>
              </a:ext>
            </a:extLst>
          </p:cNvPr>
          <p:cNvSpPr/>
          <p:nvPr/>
        </p:nvSpPr>
        <p:spPr>
          <a:xfrm>
            <a:off x="1979141" y="19980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достижению целевого состояния проекта</a:t>
            </a:r>
            <a:endParaRPr lang="ru-RU" dirty="0"/>
          </a:p>
        </p:txBody>
      </p:sp>
      <p:pic>
        <p:nvPicPr>
          <p:cNvPr id="11" name="Рисунок 1">
            <a:extLst>
              <a:ext uri="{FF2B5EF4-FFF2-40B4-BE49-F238E27FC236}">
                <a16:creationId xmlns="" xmlns:a16="http://schemas.microsoft.com/office/drawing/2014/main" id="{CB667DB8-1E83-4682-B4A3-6D4941B7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68081" y="871537"/>
            <a:ext cx="3312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Расширение перечня решаемых задач </a:t>
            </a:r>
            <a:r>
              <a:rPr lang="ru-RU" sz="2000" dirty="0" smtClean="0"/>
              <a:t>реабилитационно-экспертной </a:t>
            </a:r>
            <a:r>
              <a:rPr lang="ru-RU" sz="2000" dirty="0"/>
              <a:t>комиссии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16931" r="43651" b="5891"/>
          <a:stretch/>
        </p:blipFill>
        <p:spPr bwMode="auto">
          <a:xfrm>
            <a:off x="618002" y="2329136"/>
            <a:ext cx="1944339" cy="30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OMO\Downloads\IMG-20241017-WA0044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37" y="2201715"/>
            <a:ext cx="5380374" cy="40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6" t="48395" r="38096" b="44691"/>
          <a:stretch/>
        </p:blipFill>
        <p:spPr bwMode="auto">
          <a:xfrm>
            <a:off x="107504" y="5454104"/>
            <a:ext cx="322824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88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мониторинга изменения процесса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19048" r="12620" b="45114"/>
          <a:stretch/>
        </p:blipFill>
        <p:spPr bwMode="auto">
          <a:xfrm>
            <a:off x="323528" y="1196752"/>
            <a:ext cx="8665029" cy="368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6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мониторинга изменения процесса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№2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18056" r="36429" b="8977"/>
          <a:stretch/>
        </p:blipFill>
        <p:spPr bwMode="auto">
          <a:xfrm>
            <a:off x="287198" y="866640"/>
            <a:ext cx="8677290" cy="59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9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E75743-DEAB-4EAA-84CB-B8D68B23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357166"/>
            <a:ext cx="6786610" cy="60978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5" y="187790"/>
            <a:ext cx="571445" cy="7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163943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57357" y="2214554"/>
            <a:ext cx="5857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A7AF663C-D56C-42B8-94F5-F2A236E5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3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№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17778" r="12604" b="44259"/>
          <a:stretch/>
        </p:blipFill>
        <p:spPr bwMode="auto">
          <a:xfrm>
            <a:off x="107504" y="1484784"/>
            <a:ext cx="88773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6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2088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6049" y="908720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47663" y="421109"/>
            <a:ext cx="6079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alt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8139" y="191120"/>
            <a:ext cx="477352" cy="5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43EC540-66A3-46DE-B7F2-A2964B60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6852" r="30312" b="9259"/>
          <a:stretch/>
        </p:blipFill>
        <p:spPr bwMode="auto">
          <a:xfrm>
            <a:off x="466478" y="931540"/>
            <a:ext cx="8281986" cy="58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80975"/>
            <a:ext cx="6962775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 текущего состояния.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1E58C2D6-8CF4-4C2A-87D0-660A45BF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7963" r="9375" b="39630"/>
          <a:stretch/>
        </p:blipFill>
        <p:spPr bwMode="auto">
          <a:xfrm>
            <a:off x="436303" y="1052736"/>
            <a:ext cx="8310296" cy="36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№1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8056" r="35873" b="12223"/>
          <a:stretch/>
        </p:blipFill>
        <p:spPr bwMode="auto">
          <a:xfrm>
            <a:off x="152454" y="858877"/>
            <a:ext cx="8812159" cy="572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9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450" y="44450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4003" y="6284074"/>
            <a:ext cx="370384" cy="365125"/>
          </a:xfrm>
        </p:spPr>
        <p:txBody>
          <a:bodyPr/>
          <a:lstStyle/>
          <a:p>
            <a:pPr>
              <a:defRPr/>
            </a:pPr>
            <a:fld id="{6405612C-D997-4A2B-9FB7-420ECA3A3EB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168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">
            <a:extLst>
              <a:ext uri="{FF2B5EF4-FFF2-40B4-BE49-F238E27FC236}">
                <a16:creationId xmlns="" xmlns:a16="http://schemas.microsoft.com/office/drawing/2014/main" id="{DF6794DD-1177-4DEC-866C-36DB40CA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4" y="325537"/>
            <a:ext cx="6962775" cy="511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Выявленные проблемы  при диагностике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исходного состояния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2C5C1FB2-2995-4FAD-A17E-66DCB12DC2B6}"/>
              </a:ext>
            </a:extLst>
          </p:cNvPr>
          <p:cNvGrpSpPr/>
          <p:nvPr/>
        </p:nvGrpSpPr>
        <p:grpSpPr>
          <a:xfrm>
            <a:off x="323528" y="1225169"/>
            <a:ext cx="8358150" cy="5018925"/>
            <a:chOff x="462000" y="1300163"/>
            <a:chExt cx="8358150" cy="2892853"/>
          </a:xfrm>
        </p:grpSpPr>
        <p:sp>
          <p:nvSpPr>
            <p:cNvPr id="34" name="Пятно 1 33"/>
            <p:cNvSpPr/>
            <p:nvPr/>
          </p:nvSpPr>
          <p:spPr>
            <a:xfrm>
              <a:off x="462000" y="1424901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1</a:t>
              </a:r>
            </a:p>
          </p:txBody>
        </p:sp>
        <p:sp>
          <p:nvSpPr>
            <p:cNvPr id="35" name="Пятно 1 34"/>
            <p:cNvSpPr/>
            <p:nvPr/>
          </p:nvSpPr>
          <p:spPr>
            <a:xfrm>
              <a:off x="491717" y="2208759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2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 bwMode="auto">
            <a:xfrm>
              <a:off x="1107690" y="1441768"/>
              <a:ext cx="2571742" cy="51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 bwMode="auto">
            <a:xfrm>
              <a:off x="1508239" y="2238390"/>
              <a:ext cx="2419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 bwMode="auto">
            <a:xfrm>
              <a:off x="3492500" y="1300163"/>
              <a:ext cx="5327650" cy="51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altLang="ru-RU" sz="1400" dirty="0"/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3500430" y="1928802"/>
              <a:ext cx="531972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altLang="ru-RU" sz="1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71868" y="2143116"/>
              <a:ext cx="5072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altLang="ru-RU" sz="1400" dirty="0"/>
            </a:p>
          </p:txBody>
        </p:sp>
        <p:sp>
          <p:nvSpPr>
            <p:cNvPr id="41" name="Пятно 1 40"/>
            <p:cNvSpPr/>
            <p:nvPr/>
          </p:nvSpPr>
          <p:spPr>
            <a:xfrm>
              <a:off x="491717" y="3616754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4</a:t>
              </a:r>
              <a:endParaRPr lang="ru-RU" sz="2800" dirty="0"/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 bwMode="auto">
            <a:xfrm>
              <a:off x="1628144" y="3578564"/>
              <a:ext cx="2419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  <p:sp>
          <p:nvSpPr>
            <p:cNvPr id="21" name="Пятно 1 20"/>
            <p:cNvSpPr/>
            <p:nvPr/>
          </p:nvSpPr>
          <p:spPr>
            <a:xfrm>
              <a:off x="470491" y="2902464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/>
                <a:t>3</a:t>
              </a:r>
              <a:endParaRPr lang="ru-RU" sz="2800" dirty="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1495550" y="2995356"/>
              <a:ext cx="2419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149641" y="17155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Материальные затраты</a:t>
            </a:r>
            <a:endParaRPr lang="ru-RU" sz="2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071644" y="29568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Временные затраты</a:t>
            </a:r>
            <a:endParaRPr lang="ru-RU" sz="2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228410" y="54214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Несвоевременное получение информации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45275" y="43048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Несогласованность действий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2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Проектирование. Карта целевого состояния процесса.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9" t="18342" r="7186" b="43986"/>
          <a:stretch/>
        </p:blipFill>
        <p:spPr bwMode="auto">
          <a:xfrm>
            <a:off x="454751" y="1340768"/>
            <a:ext cx="8167824" cy="312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Проектирование.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 идеального состояния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1" t="19612" r="8493" b="51182"/>
          <a:stretch/>
        </p:blipFill>
        <p:spPr bwMode="auto">
          <a:xfrm>
            <a:off x="179390" y="1556793"/>
            <a:ext cx="87908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5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465" y="221912"/>
            <a:ext cx="6611069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по достижению целевых показателей проекта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DD27D4DF-359E-41C2-8AA3-5C5D5DC0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8906" r="30555" b="10546"/>
          <a:stretch/>
        </p:blipFill>
        <p:spPr bwMode="auto">
          <a:xfrm>
            <a:off x="148929" y="764704"/>
            <a:ext cx="8887567" cy="602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00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209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Диагностика исходного состояния процесса.  Карта текущего состояния.</vt:lpstr>
      <vt:lpstr>Презентация PowerPoint</vt:lpstr>
      <vt:lpstr>Выявленные проблемы  при диагностике исходного состояния процесса  </vt:lpstr>
      <vt:lpstr>Проектирование. Карта целевого состояния процесса.</vt:lpstr>
      <vt:lpstr>Проектирование.  Карта идеального состояния процесса.</vt:lpstr>
      <vt:lpstr>План мероприятий по достижению целевых показателей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Ярыгина</cp:lastModifiedBy>
  <cp:revision>154</cp:revision>
  <dcterms:created xsi:type="dcterms:W3CDTF">2021-01-15T07:11:03Z</dcterms:created>
  <dcterms:modified xsi:type="dcterms:W3CDTF">2024-10-17T14:42:05Z</dcterms:modified>
</cp:coreProperties>
</file>