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274" r:id="rId3"/>
    <p:sldId id="263" r:id="rId4"/>
    <p:sldId id="279" r:id="rId5"/>
    <p:sldId id="284" r:id="rId6"/>
    <p:sldId id="281" r:id="rId7"/>
    <p:sldId id="276" r:id="rId8"/>
    <p:sldId id="286" r:id="rId9"/>
    <p:sldId id="277" r:id="rId10"/>
    <p:sldId id="267" r:id="rId11"/>
    <p:sldId id="283" r:id="rId12"/>
    <p:sldId id="285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552" autoAdjust="0"/>
  </p:normalViewPr>
  <p:slideViewPr>
    <p:cSldViewPr>
      <p:cViewPr>
        <p:scale>
          <a:sx n="75" d="100"/>
          <a:sy n="75" d="100"/>
        </p:scale>
        <p:origin x="-2664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3A8B3B-BE91-4F31-83CD-BDF305E0FED4}" type="datetimeFigureOut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278DA7-1C80-4A20-82FA-1FDCFC2CE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76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39E0-2AFA-474D-8FD7-BE530BA31A3D}" type="datetime1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77120-1E55-4ADF-981C-FE3DF2D13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CEDDD-D380-46D1-8144-1F8C2C3C4D05}" type="datetime1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2B25-41DB-4B62-88DA-5BE3EFB62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CBA6-A7F8-435E-A41D-7287F417D3B1}" type="datetime1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11EC5-5C4F-4D63-90E2-4CC415BFD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52094-DAE6-4777-A1A1-B3BF8B0B4B9B}" type="datetime1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8CD9-E40F-4C90-969A-8A2D5737C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C180B-3BC8-41CD-A18F-109B106245FB}" type="datetime1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AE50-7766-470B-A9B4-705382C32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A39C5-DC2C-4995-B1DA-B39FE5CC22C4}" type="datetime1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8CAAA-1234-4455-9A60-EA61F79A3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ADCF2F-145C-45F4-8588-65B1E44466ED}" type="datetime1">
              <a:rPr lang="ru-RU"/>
              <a:pPr>
                <a:defRPr/>
              </a:pPr>
              <a:t>17.10.2024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6F61FF-B0FD-4A8B-8C6F-D4D30320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2298" y="47317"/>
            <a:ext cx="1050115" cy="92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8775" y="4267314"/>
            <a:ext cx="62436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2"/>
          <p:cNvSpPr txBox="1">
            <a:spLocks/>
          </p:cNvSpPr>
          <p:nvPr/>
        </p:nvSpPr>
        <p:spPr bwMode="auto">
          <a:xfrm>
            <a:off x="625475" y="3644900"/>
            <a:ext cx="56022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895350">
              <a:tabLst>
                <a:tab pos="357188" algn="l"/>
              </a:tabLst>
            </a:pPr>
            <a:endParaRPr lang="ru-RU" altLang="ru-RU">
              <a:latin typeface="Calibri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179388" y="6453188"/>
            <a:ext cx="394652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3200" b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dirty="0">
                <a:solidFill>
                  <a:schemeClr val="bg1">
                    <a:lumMod val="50000"/>
                  </a:schemeClr>
                </a:solidFill>
              </a:rPr>
              <a:t>г. Воронеж, </a:t>
            </a:r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2024</a:t>
            </a: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3081" name="Рисунок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2050" y="87113"/>
            <a:ext cx="740248" cy="86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stomShape 2"/>
          <p:cNvSpPr/>
          <p:nvPr/>
        </p:nvSpPr>
        <p:spPr>
          <a:xfrm>
            <a:off x="5270242" y="3195994"/>
            <a:ext cx="3347113" cy="150194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8160" tIns="64080" rIns="128160" bIns="64080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Заказчик проекта:</a:t>
            </a:r>
            <a:endParaRPr lang="ru-RU" sz="1600" b="1" spc="-1" dirty="0">
              <a:solidFill>
                <a:srgbClr val="002060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Сергеева О.В. - </a:t>
            </a:r>
            <a:r>
              <a:rPr lang="ru-RU" sz="1600" spc="-1" dirty="0" smtClean="0">
                <a:solidFill>
                  <a:srgbClr val="002060"/>
                </a:solidFill>
                <a:latin typeface="Times New Roman"/>
              </a:rPr>
              <a:t>министр </a:t>
            </a:r>
            <a:r>
              <a:rPr lang="ru-RU" sz="1600" spc="-1" dirty="0">
                <a:solidFill>
                  <a:srgbClr val="002060"/>
                </a:solidFill>
                <a:latin typeface="Times New Roman"/>
              </a:rPr>
              <a:t>социальной защиты Воронежской области</a:t>
            </a:r>
            <a:endParaRPr lang="ru-RU" sz="1600" spc="-1" dirty="0"/>
          </a:p>
        </p:txBody>
      </p:sp>
      <p:sp>
        <p:nvSpPr>
          <p:cNvPr id="12" name="CustomShape 4"/>
          <p:cNvSpPr/>
          <p:nvPr/>
        </p:nvSpPr>
        <p:spPr>
          <a:xfrm>
            <a:off x="755577" y="3201988"/>
            <a:ext cx="4032447" cy="1495956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8160" tIns="64080" rIns="128160" bIns="640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Руководитель проекта:</a:t>
            </a:r>
            <a:endParaRPr lang="ru-RU" sz="1600" spc="-1" dirty="0"/>
          </a:p>
          <a:p>
            <a:r>
              <a:rPr lang="ru-RU" sz="1600" b="1" spc="-1" dirty="0" smtClean="0">
                <a:solidFill>
                  <a:srgbClr val="002060"/>
                </a:solidFill>
                <a:latin typeface="Times New Roman"/>
              </a:rPr>
              <a:t>Гринева И.А. </a:t>
            </a: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– </a:t>
            </a:r>
            <a:r>
              <a:rPr lang="ru-RU" altLang="ru-RU" sz="1600" spc="-1" dirty="0">
                <a:solidFill>
                  <a:srgbClr val="002060"/>
                </a:solidFill>
                <a:latin typeface="Times New Roman"/>
              </a:rPr>
              <a:t>директор </a:t>
            </a:r>
          </a:p>
          <a:p>
            <a:r>
              <a:rPr lang="ru-RU" altLang="ru-RU" sz="1600" spc="-1" dirty="0" smtClean="0">
                <a:solidFill>
                  <a:srgbClr val="002060"/>
                </a:solidFill>
                <a:latin typeface="Times New Roman"/>
              </a:rPr>
              <a:t>БУ </a:t>
            </a:r>
            <a:r>
              <a:rPr lang="ru-RU" altLang="ru-RU" sz="1600" spc="-1" dirty="0">
                <a:solidFill>
                  <a:srgbClr val="002060"/>
                </a:solidFill>
                <a:latin typeface="Times New Roman"/>
              </a:rPr>
              <a:t>ВО </a:t>
            </a:r>
            <a:r>
              <a:rPr lang="ru-RU" altLang="ru-RU" sz="1600" spc="-1" dirty="0" smtClean="0">
                <a:solidFill>
                  <a:srgbClr val="002060"/>
                </a:solidFill>
                <a:latin typeface="Times New Roman"/>
              </a:rPr>
              <a:t>«ЦКРИ «Семь Ступеней»»</a:t>
            </a:r>
            <a:endParaRPr lang="ru-RU" altLang="ru-RU" sz="1600" spc="-1" dirty="0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13" name="CustomShape 5"/>
          <p:cNvSpPr/>
          <p:nvPr/>
        </p:nvSpPr>
        <p:spPr>
          <a:xfrm>
            <a:off x="755577" y="1098412"/>
            <a:ext cx="7992888" cy="1086114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8160" tIns="64080" rIns="128160" bIns="6408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spc="-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" dirty="0">
                <a:solidFill>
                  <a:srgbClr val="002060"/>
                </a:solidFill>
                <a:latin typeface="Times New Roman"/>
              </a:rPr>
              <a:t>Проект «Оптимизация процесса </a:t>
            </a:r>
            <a:r>
              <a:rPr lang="ru-RU" sz="2000" b="1" spc="-1" dirty="0" smtClean="0">
                <a:solidFill>
                  <a:srgbClr val="002060"/>
                </a:solidFill>
                <a:latin typeface="Times New Roman"/>
              </a:rPr>
              <a:t>движения документов при разработке индивидуального реабилитационного маршрута участников СВО»</a:t>
            </a:r>
            <a:endParaRPr lang="ru-RU" sz="2000" spc="-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 dirty="0"/>
          </a:p>
        </p:txBody>
      </p:sp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937431" cy="98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stomShape 6"/>
          <p:cNvSpPr/>
          <p:nvPr/>
        </p:nvSpPr>
        <p:spPr>
          <a:xfrm>
            <a:off x="744919" y="2286869"/>
            <a:ext cx="7931223" cy="7674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8160" tIns="64080" rIns="128160" bIns="64080" anchor="ctr"/>
          <a:lstStyle/>
          <a:p>
            <a:pPr algn="ctr"/>
            <a:r>
              <a:rPr lang="ru-RU" b="1" spc="-1" dirty="0">
                <a:solidFill>
                  <a:srgbClr val="002060"/>
                </a:solidFill>
                <a:latin typeface="Times New Roman"/>
              </a:rPr>
              <a:t>Цель – сокращение времени </a:t>
            </a:r>
            <a:r>
              <a:rPr lang="ru-RU" b="1" spc="-1" dirty="0" smtClean="0">
                <a:solidFill>
                  <a:srgbClr val="002060"/>
                </a:solidFill>
                <a:latin typeface="Times New Roman"/>
              </a:rPr>
              <a:t>оформления документов и </a:t>
            </a:r>
            <a:r>
              <a:rPr lang="ru-RU" b="1" spc="-1" dirty="0">
                <a:solidFill>
                  <a:srgbClr val="002060"/>
                </a:solidFill>
                <a:latin typeface="Times New Roman"/>
              </a:rPr>
              <a:t>повышение качества </a:t>
            </a:r>
            <a:r>
              <a:rPr lang="ru-RU" b="1" spc="-1" dirty="0" smtClean="0">
                <a:solidFill>
                  <a:srgbClr val="002060"/>
                </a:solidFill>
                <a:latin typeface="Times New Roman"/>
              </a:rPr>
              <a:t>оказания услуг</a:t>
            </a:r>
            <a:endParaRPr lang="ru-RU" spc="-1" dirty="0"/>
          </a:p>
        </p:txBody>
      </p:sp>
      <p:sp>
        <p:nvSpPr>
          <p:cNvPr id="16" name="CustomShape 2"/>
          <p:cNvSpPr/>
          <p:nvPr/>
        </p:nvSpPr>
        <p:spPr>
          <a:xfrm>
            <a:off x="755576" y="4845620"/>
            <a:ext cx="4032447" cy="145026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28160" tIns="64080" rIns="128160" bIns="640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2060"/>
                </a:solidFill>
                <a:latin typeface="Times New Roman"/>
              </a:rPr>
              <a:t>Потребитель:</a:t>
            </a:r>
            <a:endParaRPr lang="ru-RU" sz="1600" b="1" spc="-1" dirty="0">
              <a:solidFill>
                <a:srgbClr val="002060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" dirty="0" smtClean="0">
                <a:solidFill>
                  <a:srgbClr val="002060"/>
                </a:solidFill>
                <a:latin typeface="Times New Roman"/>
              </a:rPr>
              <a:t>Участники СВО, сотрудники учреждения</a:t>
            </a:r>
            <a:endParaRPr lang="ru-RU" sz="1600" spc="-1" dirty="0">
              <a:solidFill>
                <a:srgbClr val="00206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 noChangeArrowheads="1"/>
          </p:cNvSpPr>
          <p:nvPr/>
        </p:nvSpPr>
        <p:spPr bwMode="auto">
          <a:xfrm>
            <a:off x="1133475" y="263525"/>
            <a:ext cx="66770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8565" y="115963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6861" y="166763"/>
            <a:ext cx="473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79389" y="871537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Номер слайда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86600" y="6472238"/>
            <a:ext cx="2057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1EDD7DB-808B-42F3-B0B2-EEA3C7095F8F}" type="slidenum">
              <a:rPr lang="ru-RU" altLang="ru-RU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1000108"/>
            <a:ext cx="6948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электронных личных дел и организация доступа специалистов к электронной базе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53E8331-AF46-4E4B-8B31-3DD14FB944D4}"/>
              </a:ext>
            </a:extLst>
          </p:cNvPr>
          <p:cNvSpPr/>
          <p:nvPr/>
        </p:nvSpPr>
        <p:spPr>
          <a:xfrm>
            <a:off x="1979141" y="199806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Реализация плана мероприятий по достижению целевого состояния проекта</a:t>
            </a:r>
            <a:endParaRPr lang="ru-RU" dirty="0"/>
          </a:p>
        </p:txBody>
      </p:sp>
      <p:pic>
        <p:nvPicPr>
          <p:cNvPr id="11" name="Рисунок 1">
            <a:extLst>
              <a:ext uri="{FF2B5EF4-FFF2-40B4-BE49-F238E27FC236}">
                <a16:creationId xmlns:a16="http://schemas.microsoft.com/office/drawing/2014/main" xmlns="" id="{CB667DB8-1E83-4682-B4A3-6D4941B7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E:\Ярыгина Света\Мои документы\2022\Бережливое управление\БЕРЕЖ инициатива ФОТО ПЕРвичный ПРИЕМ\работа за техникой\4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96" y="2564904"/>
            <a:ext cx="3628661" cy="27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Ярыгина Света\Мои документы\2022\Бережливое управление\БЕРЕЖ инициатива ФОТО ПЕРвичный ПРИЕМ\работа за техникой\20221201_0913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1987" y="4474141"/>
            <a:ext cx="3186535" cy="21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4" t="16603" r="42937" b="13510"/>
          <a:stretch/>
        </p:blipFill>
        <p:spPr bwMode="auto">
          <a:xfrm>
            <a:off x="6483641" y="1700824"/>
            <a:ext cx="1896582" cy="258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15256" r="43016" b="6578"/>
          <a:stretch/>
        </p:blipFill>
        <p:spPr bwMode="auto">
          <a:xfrm>
            <a:off x="4605339" y="1700824"/>
            <a:ext cx="1715687" cy="259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75" y="142852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itle 1"/>
          <p:cNvSpPr txBox="1">
            <a:spLocks/>
          </p:cNvSpPr>
          <p:nvPr/>
        </p:nvSpPr>
        <p:spPr bwMode="auto">
          <a:xfrm>
            <a:off x="1057275" y="128593"/>
            <a:ext cx="6962775" cy="70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мониторинга изменения процесса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Анкетирование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№2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447D-FAB7-42B8-95A2-02AC0D57CC9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127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42852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CF827217-E0B5-416A-8E94-A21DD0CA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3" t="19330" r="12698" b="45256"/>
          <a:stretch/>
        </p:blipFill>
        <p:spPr bwMode="auto">
          <a:xfrm>
            <a:off x="231116" y="1268760"/>
            <a:ext cx="8723086" cy="36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962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75" y="142852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itle 1"/>
          <p:cNvSpPr txBox="1">
            <a:spLocks/>
          </p:cNvSpPr>
          <p:nvPr/>
        </p:nvSpPr>
        <p:spPr bwMode="auto">
          <a:xfrm>
            <a:off x="1057275" y="128593"/>
            <a:ext cx="6962775" cy="70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мониторинга изменения процесса</a:t>
            </a: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Статистический анализ №2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447D-FAB7-42B8-95A2-02AC0D57CC9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127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42852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CF827217-E0B5-416A-8E94-A21DD0CA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" t="17637" r="36508" b="11111"/>
          <a:stretch/>
        </p:blipFill>
        <p:spPr bwMode="auto">
          <a:xfrm>
            <a:off x="204744" y="850877"/>
            <a:ext cx="8778968" cy="600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496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E75743-DEAB-4EAA-84CB-B8D68B23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35" y="357166"/>
            <a:ext cx="6786610" cy="609786"/>
          </a:xfrm>
        </p:spPr>
        <p:txBody>
          <a:bodyPr>
            <a:noAutofit/>
          </a:bodyPr>
          <a:lstStyle/>
          <a:p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0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0955" y="187790"/>
            <a:ext cx="571445" cy="71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00" y="163943"/>
            <a:ext cx="793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57357" y="2214554"/>
            <a:ext cx="58579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A7AF663C-D56C-42B8-94F5-F2A236E50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73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75" y="142852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itle 1"/>
          <p:cNvSpPr txBox="1">
            <a:spLocks/>
          </p:cNvSpPr>
          <p:nvPr/>
        </p:nvSpPr>
        <p:spPr bwMode="auto">
          <a:xfrm>
            <a:off x="1057275" y="128593"/>
            <a:ext cx="6962775" cy="70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Диагностика исходного состояния процесса. </a:t>
            </a:r>
            <a:b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Анкетирование №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447D-FAB7-42B8-95A2-02AC0D57CC9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5127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42852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CF827217-E0B5-416A-8E94-A21DD0CA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18342" r="12461" b="44691"/>
          <a:stretch/>
        </p:blipFill>
        <p:spPr bwMode="auto">
          <a:xfrm>
            <a:off x="242434" y="1556792"/>
            <a:ext cx="8592457" cy="380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056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75" y="120882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46049" y="908720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547663" y="421109"/>
            <a:ext cx="6079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Паспорт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alt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4C73F-133E-4464-BD0D-562E3C84AE7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8139" y="191120"/>
            <a:ext cx="477352" cy="59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543EC540-66A3-46DE-B7F2-A2964B602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16231" r="30088" b="9079"/>
          <a:stretch/>
        </p:blipFill>
        <p:spPr bwMode="auto">
          <a:xfrm>
            <a:off x="547491" y="965587"/>
            <a:ext cx="8272981" cy="583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2163" y="80783"/>
            <a:ext cx="668872" cy="69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4203" y="6429787"/>
            <a:ext cx="442392" cy="365125"/>
          </a:xfrm>
        </p:spPr>
        <p:txBody>
          <a:bodyPr/>
          <a:lstStyle/>
          <a:p>
            <a:pPr>
              <a:defRPr/>
            </a:pPr>
            <a:fld id="{CA64C73F-133E-4464-BD0D-562E3C84AE7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3485" y="122239"/>
            <a:ext cx="488678" cy="6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A2AF852-60D2-4A36-BF70-9BC11385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638" y="180975"/>
            <a:ext cx="6962775" cy="511175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Диагностика исходного состояния процесса. </a:t>
            </a:r>
            <a:b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Карта текущего состояния.</a:t>
            </a: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1E58C2D6-8CF4-4C2A-87D0-660A45BF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9" t="18483" r="8889" b="32275"/>
          <a:stretch/>
        </p:blipFill>
        <p:spPr bwMode="auto">
          <a:xfrm>
            <a:off x="65576" y="836614"/>
            <a:ext cx="8875936" cy="492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32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75" y="142852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itle 1"/>
          <p:cNvSpPr txBox="1">
            <a:spLocks/>
          </p:cNvSpPr>
          <p:nvPr/>
        </p:nvSpPr>
        <p:spPr bwMode="auto">
          <a:xfrm>
            <a:off x="1057275" y="128593"/>
            <a:ext cx="6962775" cy="70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Диагностика исходного состояния процесса. </a:t>
            </a:r>
            <a:br>
              <a:rPr lang="ru-RU" alt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Статистический анализ №1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447D-FAB7-42B8-95A2-02AC0D57CC9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127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42852"/>
            <a:ext cx="5715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CF827217-E0B5-416A-8E94-A21DD0CAF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18483" r="36508" b="16049"/>
          <a:stretch/>
        </p:blipFill>
        <p:spPr bwMode="auto">
          <a:xfrm>
            <a:off x="641243" y="1412776"/>
            <a:ext cx="808460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99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6450" y="44450"/>
            <a:ext cx="682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24003" y="6284074"/>
            <a:ext cx="370384" cy="365125"/>
          </a:xfrm>
        </p:spPr>
        <p:txBody>
          <a:bodyPr/>
          <a:lstStyle/>
          <a:p>
            <a:pPr>
              <a:defRPr/>
            </a:pPr>
            <a:fld id="{6405612C-D997-4A2B-9FB7-420ECA3A3EB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168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142852"/>
            <a:ext cx="571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">
            <a:extLst>
              <a:ext uri="{FF2B5EF4-FFF2-40B4-BE49-F238E27FC236}">
                <a16:creationId xmlns:a16="http://schemas.microsoft.com/office/drawing/2014/main" xmlns="" id="{DF6794DD-1177-4DEC-866C-36DB40CA0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xmlns="" id="{4A2AF852-60D2-4A36-BF70-9BC11385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974" y="325537"/>
            <a:ext cx="6962775" cy="51117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Выявленные проблемы  при диагностике 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исходного состояния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процесса 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2C5C1FB2-2995-4FAD-A17E-66DCB12DC2B6}"/>
              </a:ext>
            </a:extLst>
          </p:cNvPr>
          <p:cNvGrpSpPr/>
          <p:nvPr/>
        </p:nvGrpSpPr>
        <p:grpSpPr>
          <a:xfrm>
            <a:off x="395536" y="1086643"/>
            <a:ext cx="8502289" cy="5067159"/>
            <a:chOff x="317861" y="1300163"/>
            <a:chExt cx="8502289" cy="4744787"/>
          </a:xfrm>
        </p:grpSpPr>
        <p:sp>
          <p:nvSpPr>
            <p:cNvPr id="34" name="Пятно 1 33"/>
            <p:cNvSpPr/>
            <p:nvPr/>
          </p:nvSpPr>
          <p:spPr>
            <a:xfrm>
              <a:off x="317861" y="1410018"/>
              <a:ext cx="660400" cy="576262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1</a:t>
              </a:r>
            </a:p>
          </p:txBody>
        </p:sp>
        <p:sp>
          <p:nvSpPr>
            <p:cNvPr id="35" name="Пятно 1 34"/>
            <p:cNvSpPr/>
            <p:nvPr/>
          </p:nvSpPr>
          <p:spPr>
            <a:xfrm>
              <a:off x="419381" y="2555623"/>
              <a:ext cx="660400" cy="576262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2</a:t>
              </a: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 bwMode="auto">
            <a:xfrm>
              <a:off x="1107690" y="1441768"/>
              <a:ext cx="2571742" cy="51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altLang="ru-RU" sz="2000" dirty="0"/>
                <a:t>Выявленная проблема</a:t>
              </a:r>
              <a:endParaRPr lang="en-US" altLang="ru-RU" sz="2000" dirty="0"/>
            </a:p>
          </p:txBody>
        </p:sp>
        <p:sp>
          <p:nvSpPr>
            <p:cNvPr id="37" name="Title 1"/>
            <p:cNvSpPr txBox="1">
              <a:spLocks/>
            </p:cNvSpPr>
            <p:nvPr/>
          </p:nvSpPr>
          <p:spPr bwMode="auto">
            <a:xfrm>
              <a:off x="1541997" y="2450892"/>
              <a:ext cx="2419350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altLang="ru-RU" sz="2000" dirty="0"/>
                <a:t>Выявленная проблема</a:t>
              </a:r>
              <a:endParaRPr lang="en-US" altLang="ru-RU" sz="2000" dirty="0"/>
            </a:p>
          </p:txBody>
        </p:sp>
        <p:sp>
          <p:nvSpPr>
            <p:cNvPr id="38" name="Title 1"/>
            <p:cNvSpPr txBox="1">
              <a:spLocks/>
            </p:cNvSpPr>
            <p:nvPr/>
          </p:nvSpPr>
          <p:spPr bwMode="auto">
            <a:xfrm>
              <a:off x="3492500" y="1300163"/>
              <a:ext cx="5327650" cy="512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altLang="ru-RU" sz="1400" dirty="0"/>
            </a:p>
          </p:txBody>
        </p:sp>
        <p:sp>
          <p:nvSpPr>
            <p:cNvPr id="39" name="Title 1"/>
            <p:cNvSpPr txBox="1">
              <a:spLocks/>
            </p:cNvSpPr>
            <p:nvPr/>
          </p:nvSpPr>
          <p:spPr bwMode="auto">
            <a:xfrm>
              <a:off x="3500430" y="1928802"/>
              <a:ext cx="5319720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en-US" altLang="ru-RU" sz="1400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571868" y="2143116"/>
              <a:ext cx="50720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ru-RU" altLang="ru-RU" sz="1400" dirty="0"/>
            </a:p>
          </p:txBody>
        </p:sp>
        <p:sp>
          <p:nvSpPr>
            <p:cNvPr id="41" name="Пятно 1 40"/>
            <p:cNvSpPr/>
            <p:nvPr/>
          </p:nvSpPr>
          <p:spPr>
            <a:xfrm>
              <a:off x="425563" y="3858708"/>
              <a:ext cx="660400" cy="576262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 smtClean="0"/>
                <a:t>3</a:t>
              </a:r>
              <a:endParaRPr lang="ru-RU" sz="2800" dirty="0"/>
            </a:p>
          </p:txBody>
        </p:sp>
        <p:sp>
          <p:nvSpPr>
            <p:cNvPr id="42" name="Пятно 1 41"/>
            <p:cNvSpPr/>
            <p:nvPr/>
          </p:nvSpPr>
          <p:spPr>
            <a:xfrm>
              <a:off x="473445" y="5468688"/>
              <a:ext cx="660400" cy="576262"/>
            </a:xfrm>
            <a:prstGeom prst="irregularSeal1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/>
                <a:t>4</a:t>
              </a:r>
            </a:p>
          </p:txBody>
        </p:sp>
        <p:sp>
          <p:nvSpPr>
            <p:cNvPr id="43" name="Title 1"/>
            <p:cNvSpPr txBox="1">
              <a:spLocks/>
            </p:cNvSpPr>
            <p:nvPr/>
          </p:nvSpPr>
          <p:spPr bwMode="auto">
            <a:xfrm>
              <a:off x="1639263" y="3732063"/>
              <a:ext cx="2419350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altLang="ru-RU" sz="2000" dirty="0"/>
                <a:t>Выявленная проблема</a:t>
              </a:r>
              <a:endParaRPr lang="en-US" altLang="ru-RU" sz="2000" dirty="0"/>
            </a:p>
          </p:txBody>
        </p:sp>
        <p:sp>
          <p:nvSpPr>
            <p:cNvPr id="44" name="Title 1"/>
            <p:cNvSpPr txBox="1">
              <a:spLocks/>
            </p:cNvSpPr>
            <p:nvPr/>
          </p:nvSpPr>
          <p:spPr bwMode="auto">
            <a:xfrm>
              <a:off x="1533095" y="5446574"/>
              <a:ext cx="2419350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altLang="ru-RU" sz="2000" dirty="0"/>
                <a:t>Выявленная проблема</a:t>
              </a:r>
              <a:endParaRPr lang="en-US" altLang="ru-RU" sz="2000" dirty="0"/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4141103" y="119429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Материальные затраты</a:t>
            </a:r>
            <a:endParaRPr lang="ru-RU" sz="20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333636" y="242740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/>
              <a:t>Временные затраты</a:t>
            </a:r>
            <a:endParaRPr lang="ru-RU" sz="20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4180335" y="36027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Ограниченный доступ специалистов к сформированным личным делам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145190" y="4987965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/>
              <a:t>Временные затраты при принятии решения о назначении индивидуального реабилитационного маршрута</a:t>
            </a:r>
          </a:p>
        </p:txBody>
      </p:sp>
    </p:spTree>
    <p:extLst>
      <p:ext uri="{BB962C8B-B14F-4D97-AF65-F5344CB8AC3E}">
        <p14:creationId xmlns:p14="http://schemas.microsoft.com/office/powerpoint/2010/main" val="33620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2163" y="80783"/>
            <a:ext cx="668872" cy="69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4203" y="6429787"/>
            <a:ext cx="442392" cy="365125"/>
          </a:xfrm>
        </p:spPr>
        <p:txBody>
          <a:bodyPr/>
          <a:lstStyle/>
          <a:p>
            <a:pPr>
              <a:defRPr/>
            </a:pPr>
            <a:fld id="{CA64C73F-133E-4464-BD0D-562E3C84AE7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3485" y="122239"/>
            <a:ext cx="488678" cy="6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A2AF852-60D2-4A36-BF70-9BC11385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643" y="207215"/>
            <a:ext cx="6576714" cy="511175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Проектирование. Карта целевого состояния процесса.</a:t>
            </a: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60F15C3A-71A0-4142-8082-5C4B0963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7" t="19330" r="8016" b="38060"/>
          <a:stretch/>
        </p:blipFill>
        <p:spPr bwMode="auto">
          <a:xfrm>
            <a:off x="96105" y="1052737"/>
            <a:ext cx="896596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55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2163" y="80783"/>
            <a:ext cx="668872" cy="69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4203" y="6429787"/>
            <a:ext cx="442392" cy="365125"/>
          </a:xfrm>
        </p:spPr>
        <p:txBody>
          <a:bodyPr/>
          <a:lstStyle/>
          <a:p>
            <a:pPr>
              <a:defRPr/>
            </a:pPr>
            <a:fld id="{CA64C73F-133E-4464-BD0D-562E3C84AE7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3485" y="122239"/>
            <a:ext cx="488678" cy="6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A2AF852-60D2-4A36-BF70-9BC11385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643" y="207215"/>
            <a:ext cx="6576714" cy="511175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Проектирование.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Карта идеального состояния </a:t>
            </a: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процесса.</a:t>
            </a: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60F15C3A-71A0-4142-8082-5C4B0963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9" t="18483" r="11270" b="43563"/>
          <a:stretch/>
        </p:blipFill>
        <p:spPr bwMode="auto">
          <a:xfrm>
            <a:off x="112714" y="1412677"/>
            <a:ext cx="9010610" cy="367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82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2163" y="80783"/>
            <a:ext cx="668872" cy="69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713" y="836613"/>
            <a:ext cx="88519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4203" y="6429787"/>
            <a:ext cx="442392" cy="365125"/>
          </a:xfrm>
        </p:spPr>
        <p:txBody>
          <a:bodyPr/>
          <a:lstStyle/>
          <a:p>
            <a:pPr>
              <a:defRPr/>
            </a:pPr>
            <a:fld id="{CA64C73F-133E-4464-BD0D-562E3C84AE75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7176" name="Рисунок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3485" y="122239"/>
            <a:ext cx="488678" cy="6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4A2AF852-60D2-4A36-BF70-9BC11385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465" y="221912"/>
            <a:ext cx="6611069" cy="511175"/>
          </a:xfrm>
        </p:spPr>
        <p:txBody>
          <a:bodyPr/>
          <a:lstStyle/>
          <a:p>
            <a:pPr eaLnBrk="1" hangingPunct="1"/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План мероприятий по достижению целевых показателей проекта</a:t>
            </a:r>
            <a:endParaRPr lang="en-US" altLang="ru-RU" sz="2000" b="1" dirty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DD27D4DF-359E-41C2-8AA3-5C5D5DC0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0894"/>
            <a:ext cx="720203" cy="75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18765" r="30338" b="28272"/>
          <a:stretch/>
        </p:blipFill>
        <p:spPr bwMode="auto">
          <a:xfrm>
            <a:off x="35496" y="1124744"/>
            <a:ext cx="9100511" cy="460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000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182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Диагностика исходного состояния процесса.  Карта текущего состояния.</vt:lpstr>
      <vt:lpstr>Презентация PowerPoint</vt:lpstr>
      <vt:lpstr>Выявленные проблемы  при диагностике исходного состояния процесса  </vt:lpstr>
      <vt:lpstr>Проектирование. Карта целевого состояния процесса.</vt:lpstr>
      <vt:lpstr>Проектирование.  Карта идеального состояния процесса.</vt:lpstr>
      <vt:lpstr>План мероприятий по достижению целевых показателей проекта</vt:lpstr>
      <vt:lpstr>Презентация PowerPoint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Васильев Андрей Юрьевич</dc:creator>
  <cp:lastModifiedBy>Ярыгина</cp:lastModifiedBy>
  <cp:revision>134</cp:revision>
  <dcterms:created xsi:type="dcterms:W3CDTF">2021-01-15T07:11:03Z</dcterms:created>
  <dcterms:modified xsi:type="dcterms:W3CDTF">2024-10-17T14:57:52Z</dcterms:modified>
</cp:coreProperties>
</file>